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notesMasterIdLst>
    <p:notesMasterId r:id="rId10"/>
  </p:notesMasterIdLst>
  <p:sldIdLst>
    <p:sldId id="256" r:id="rId2"/>
    <p:sldId id="257" r:id="rId3"/>
    <p:sldId id="262" r:id="rId4"/>
    <p:sldId id="258"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90" autoAdjust="0"/>
  </p:normalViewPr>
  <p:slideViewPr>
    <p:cSldViewPr>
      <p:cViewPr varScale="1">
        <p:scale>
          <a:sx n="70" d="100"/>
          <a:sy n="70" d="100"/>
        </p:scale>
        <p:origin x="-5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32E22-89F8-45F9-9D3A-EABE5E0C512D}" type="datetimeFigureOut">
              <a:rPr lang="en-US" smtClean="0"/>
              <a:pPr/>
              <a:t>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31D6BE-B112-4B78-BD2E-28DAAFDE063E}" type="slidenum">
              <a:rPr lang="en-US" smtClean="0"/>
              <a:pPr/>
              <a:t>‹#›</a:t>
            </a:fld>
            <a:endParaRPr lang="en-US"/>
          </a:p>
        </p:txBody>
      </p:sp>
    </p:spTree>
    <p:extLst>
      <p:ext uri="{BB962C8B-B14F-4D97-AF65-F5344CB8AC3E}">
        <p14:creationId xmlns:p14="http://schemas.microsoft.com/office/powerpoint/2010/main" val="199631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31D6BE-B112-4B78-BD2E-28DAAFDE063E}"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F6A5967-EEB7-4778-96E5-221A3589BC9B}" type="datetimeFigureOut">
              <a:rPr lang="en-US" smtClean="0"/>
              <a:pPr/>
              <a:t>12/2/2013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B9594A4-35DF-49EF-BFB5-386B50C5B2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6A5967-EEB7-4778-96E5-221A3589BC9B}"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594A4-35DF-49EF-BFB5-386B50C5B2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6A5967-EEB7-4778-96E5-221A3589BC9B}"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594A4-35DF-49EF-BFB5-386B50C5B2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6A5967-EEB7-4778-96E5-221A3589BC9B}"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594A4-35DF-49EF-BFB5-386B50C5B2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6A5967-EEB7-4778-96E5-221A3589BC9B}" type="datetimeFigureOut">
              <a:rPr lang="en-US" smtClean="0"/>
              <a:pPr/>
              <a:t>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594A4-35DF-49EF-BFB5-386B50C5B2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6A5967-EEB7-4778-96E5-221A3589BC9B}"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594A4-35DF-49EF-BFB5-386B50C5B2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F6A5967-EEB7-4778-96E5-221A3589BC9B}" type="datetimeFigureOut">
              <a:rPr lang="en-US" smtClean="0"/>
              <a:pPr/>
              <a:t>12/2/2013</a:t>
            </a:fld>
            <a:endParaRPr lang="en-US"/>
          </a:p>
        </p:txBody>
      </p:sp>
      <p:sp>
        <p:nvSpPr>
          <p:cNvPr id="27" name="Slide Number Placeholder 26"/>
          <p:cNvSpPr>
            <a:spLocks noGrp="1"/>
          </p:cNvSpPr>
          <p:nvPr>
            <p:ph type="sldNum" sz="quarter" idx="11"/>
          </p:nvPr>
        </p:nvSpPr>
        <p:spPr/>
        <p:txBody>
          <a:bodyPr rtlCol="0"/>
          <a:lstStyle/>
          <a:p>
            <a:fld id="{3B9594A4-35DF-49EF-BFB5-386B50C5B205}"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F6A5967-EEB7-4778-96E5-221A3589BC9B}" type="datetimeFigureOut">
              <a:rPr lang="en-US" smtClean="0"/>
              <a:pPr/>
              <a:t>12/2/2013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3B9594A4-35DF-49EF-BFB5-386B50C5B2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A5967-EEB7-4778-96E5-221A3589BC9B}" type="datetimeFigureOut">
              <a:rPr lang="en-US" smtClean="0"/>
              <a:pPr/>
              <a:t>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9594A4-35DF-49EF-BFB5-386B50C5B2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6A5967-EEB7-4778-96E5-221A3589BC9B}"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594A4-35DF-49EF-BFB5-386B50C5B2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F6A5967-EEB7-4778-96E5-221A3589BC9B}" type="datetimeFigureOut">
              <a:rPr lang="en-US" smtClean="0"/>
              <a:pPr/>
              <a:t>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594A4-35DF-49EF-BFB5-386B50C5B2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F6A5967-EEB7-4778-96E5-221A3589BC9B}" type="datetimeFigureOut">
              <a:rPr lang="en-US" smtClean="0"/>
              <a:pPr/>
              <a:t>12/2/2013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B9594A4-35DF-49EF-BFB5-386B50C5B2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5410200" cy="3051175"/>
          </a:xfrm>
        </p:spPr>
        <p:txBody>
          <a:bodyPr>
            <a:normAutofit/>
          </a:bodyPr>
          <a:lstStyle/>
          <a:p>
            <a:pPr algn="ctr"/>
            <a:r>
              <a:rPr lang="en-US" sz="3200" dirty="0" smtClean="0">
                <a:latin typeface="Goudy Stout" pitchFamily="18" charset="0"/>
              </a:rPr>
              <a:t>The </a:t>
            </a:r>
            <a:br>
              <a:rPr lang="en-US" sz="3200" dirty="0" smtClean="0">
                <a:latin typeface="Goudy Stout" pitchFamily="18" charset="0"/>
              </a:rPr>
            </a:br>
            <a:r>
              <a:rPr lang="en-US" sz="3200" dirty="0" smtClean="0">
                <a:latin typeface="Goudy Stout" pitchFamily="18" charset="0"/>
              </a:rPr>
              <a:t>Mid-Atlantic Colonies</a:t>
            </a:r>
            <a:endParaRPr lang="en-US" sz="3200" dirty="0">
              <a:latin typeface="Goudy Stout" pitchFamily="18" charset="0"/>
            </a:endParaRPr>
          </a:p>
        </p:txBody>
      </p:sp>
      <p:pic>
        <p:nvPicPr>
          <p:cNvPr id="7170" name="Picture 2" descr="http://13colonies.mrdonn.org/colonial_middle_states.gif"/>
          <p:cNvPicPr>
            <a:picLocks noChangeAspect="1" noChangeArrowheads="1"/>
          </p:cNvPicPr>
          <p:nvPr/>
        </p:nvPicPr>
        <p:blipFill>
          <a:blip r:embed="rId2"/>
          <a:srcRect/>
          <a:stretch>
            <a:fillRect/>
          </a:stretch>
        </p:blipFill>
        <p:spPr bwMode="auto">
          <a:xfrm>
            <a:off x="3236372" y="1676400"/>
            <a:ext cx="5907628" cy="4953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0"/>
            <a:ext cx="8229600" cy="1066800"/>
          </a:xfrm>
        </p:spPr>
        <p:txBody>
          <a:bodyPr>
            <a:noAutofit/>
          </a:bodyPr>
          <a:lstStyle/>
          <a:p>
            <a:r>
              <a:rPr lang="en-US" sz="3600" dirty="0" smtClean="0">
                <a:latin typeface="Goudy Stout" pitchFamily="18" charset="0"/>
              </a:rPr>
              <a:t>Mid-Atlantic Colonies</a:t>
            </a:r>
            <a:endParaRPr lang="en-US" sz="3600" dirty="0">
              <a:latin typeface="Goudy Stout" pitchFamily="18" charset="0"/>
            </a:endParaRPr>
          </a:p>
        </p:txBody>
      </p:sp>
      <p:sp>
        <p:nvSpPr>
          <p:cNvPr id="3" name="Content Placeholder 2"/>
          <p:cNvSpPr>
            <a:spLocks noGrp="1"/>
          </p:cNvSpPr>
          <p:nvPr>
            <p:ph idx="1"/>
          </p:nvPr>
        </p:nvSpPr>
        <p:spPr>
          <a:xfrm>
            <a:off x="152400" y="2249424"/>
            <a:ext cx="8229600" cy="4325112"/>
          </a:xfrm>
        </p:spPr>
        <p:txBody>
          <a:bodyPr>
            <a:normAutofit/>
          </a:bodyPr>
          <a:lstStyle/>
          <a:p>
            <a:r>
              <a:rPr lang="en-US" sz="4800" dirty="0" smtClean="0"/>
              <a:t>New York</a:t>
            </a:r>
          </a:p>
          <a:p>
            <a:r>
              <a:rPr lang="en-US" sz="4800" dirty="0" smtClean="0"/>
              <a:t>Pennsylvania</a:t>
            </a:r>
          </a:p>
          <a:p>
            <a:r>
              <a:rPr lang="en-US" sz="4800" dirty="0" smtClean="0"/>
              <a:t>New Jersey</a:t>
            </a:r>
          </a:p>
          <a:p>
            <a:r>
              <a:rPr lang="en-US" sz="4800" dirty="0" smtClean="0"/>
              <a:t>Delaware</a:t>
            </a:r>
            <a:endParaRPr lang="en-US" sz="4800" dirty="0"/>
          </a:p>
        </p:txBody>
      </p:sp>
      <p:pic>
        <p:nvPicPr>
          <p:cNvPr id="6146" name="Picture 2" descr="http://admin.bhbl.neric.org/~mmosall/ushistory/mapsgraphs/Middle%20Colonies.jpg"/>
          <p:cNvPicPr>
            <a:picLocks noChangeAspect="1" noChangeArrowheads="1"/>
          </p:cNvPicPr>
          <p:nvPr/>
        </p:nvPicPr>
        <p:blipFill>
          <a:blip r:embed="rId2"/>
          <a:srcRect/>
          <a:stretch>
            <a:fillRect/>
          </a:stretch>
        </p:blipFill>
        <p:spPr bwMode="auto">
          <a:xfrm>
            <a:off x="4343400" y="1752600"/>
            <a:ext cx="4752898" cy="4876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pPr algn="l"/>
            <a:r>
              <a:rPr lang="en-US" sz="4000" dirty="0" smtClean="0">
                <a:latin typeface="Goudy Stout" pitchFamily="18" charset="0"/>
              </a:rPr>
              <a:t>Mid-</a:t>
            </a:r>
            <a:r>
              <a:rPr lang="en-US" sz="4000" dirty="0" err="1" smtClean="0">
                <a:latin typeface="Goudy Stout" pitchFamily="18" charset="0"/>
              </a:rPr>
              <a:t>atlantic</a:t>
            </a:r>
            <a:r>
              <a:rPr lang="en-US" sz="4000" dirty="0" smtClean="0">
                <a:latin typeface="Goudy Stout" pitchFamily="18" charset="0"/>
              </a:rPr>
              <a:t> Geography</a:t>
            </a:r>
            <a:endParaRPr lang="en-US" sz="4000" dirty="0">
              <a:latin typeface="Goudy Stout" pitchFamily="18" charset="0"/>
            </a:endParaRPr>
          </a:p>
        </p:txBody>
      </p:sp>
      <p:sp>
        <p:nvSpPr>
          <p:cNvPr id="3" name="Content Placeholder 2"/>
          <p:cNvSpPr>
            <a:spLocks noGrp="1"/>
          </p:cNvSpPr>
          <p:nvPr>
            <p:ph idx="1"/>
          </p:nvPr>
        </p:nvSpPr>
        <p:spPr>
          <a:xfrm>
            <a:off x="457200" y="1770888"/>
            <a:ext cx="8229600" cy="4325112"/>
          </a:xfrm>
        </p:spPr>
        <p:txBody>
          <a:bodyPr>
            <a:noAutofit/>
          </a:bodyPr>
          <a:lstStyle/>
          <a:p>
            <a:r>
              <a:rPr lang="en-US" sz="1800" dirty="0" smtClean="0">
                <a:latin typeface="Century Gothic" pitchFamily="34" charset="0"/>
              </a:rPr>
              <a:t>Known as the middle colonies because they were between the New England colonies and Virginia</a:t>
            </a:r>
          </a:p>
          <a:p>
            <a:r>
              <a:rPr lang="en-US" sz="1800" dirty="0" smtClean="0">
                <a:latin typeface="Century Gothic" pitchFamily="34" charset="0"/>
              </a:rPr>
              <a:t>Flat plains</a:t>
            </a:r>
          </a:p>
          <a:p>
            <a:r>
              <a:rPr lang="en-US" sz="1800" dirty="0" smtClean="0">
                <a:latin typeface="Century Gothic" pitchFamily="34" charset="0"/>
              </a:rPr>
              <a:t>Rolling hills</a:t>
            </a:r>
          </a:p>
          <a:p>
            <a:r>
              <a:rPr lang="en-US" sz="1800" dirty="0" smtClean="0">
                <a:latin typeface="Century Gothic" pitchFamily="34" charset="0"/>
              </a:rPr>
              <a:t>Grassy meadows</a:t>
            </a:r>
          </a:p>
          <a:p>
            <a:r>
              <a:rPr lang="en-US" sz="1800" dirty="0" smtClean="0">
                <a:latin typeface="Century Gothic" pitchFamily="34" charset="0"/>
              </a:rPr>
              <a:t>Thick forests</a:t>
            </a:r>
          </a:p>
          <a:p>
            <a:r>
              <a:rPr lang="en-US" sz="1800" dirty="0" smtClean="0">
                <a:latin typeface="Century Gothic" pitchFamily="34" charset="0"/>
              </a:rPr>
              <a:t>Good climate for growing crops</a:t>
            </a:r>
          </a:p>
          <a:p>
            <a:r>
              <a:rPr lang="en-US" sz="1800" dirty="0" smtClean="0">
                <a:latin typeface="Century Gothic" pitchFamily="34" charset="0"/>
              </a:rPr>
              <a:t>Land such as this helped the</a:t>
            </a:r>
          </a:p>
          <a:p>
            <a:pPr>
              <a:buNone/>
            </a:pPr>
            <a:r>
              <a:rPr lang="en-US" sz="1800" dirty="0" smtClean="0">
                <a:latin typeface="Century Gothic" pitchFamily="34" charset="0"/>
              </a:rPr>
              <a:t>   Mid-Atlantic colonies become the </a:t>
            </a:r>
          </a:p>
          <a:p>
            <a:pPr>
              <a:buNone/>
            </a:pPr>
            <a:r>
              <a:rPr lang="en-US" sz="1800" dirty="0" smtClean="0">
                <a:latin typeface="Century Gothic" pitchFamily="34" charset="0"/>
              </a:rPr>
              <a:t>  “breadbasket” colonies because so </a:t>
            </a:r>
          </a:p>
          <a:p>
            <a:pPr>
              <a:buNone/>
            </a:pPr>
            <a:r>
              <a:rPr lang="en-US" sz="1800" dirty="0" smtClean="0">
                <a:latin typeface="Century Gothic" pitchFamily="34" charset="0"/>
              </a:rPr>
              <a:t>   many of the crops were used to make bread</a:t>
            </a:r>
          </a:p>
          <a:p>
            <a:r>
              <a:rPr lang="en-US" sz="1800" dirty="0" smtClean="0">
                <a:latin typeface="Century Gothic" pitchFamily="34" charset="0"/>
              </a:rPr>
              <a:t>Atlantic Ocean- this region had several harbors on the coast </a:t>
            </a:r>
          </a:p>
          <a:p>
            <a:r>
              <a:rPr lang="en-US" sz="1800" dirty="0" smtClean="0">
                <a:latin typeface="Century Gothic" pitchFamily="34" charset="0"/>
              </a:rPr>
              <a:t>Rivers-  harbors were connected to the Hudson and Delaware rivers, making trading easier since ships could come inland</a:t>
            </a:r>
          </a:p>
          <a:p>
            <a:pPr>
              <a:buNone/>
            </a:pPr>
            <a:endParaRPr lang="en-US" dirty="0" smtClean="0"/>
          </a:p>
          <a:p>
            <a:pPr>
              <a:buNone/>
            </a:pPr>
            <a:endParaRPr lang="en-US" dirty="0" smtClean="0"/>
          </a:p>
        </p:txBody>
      </p:sp>
      <p:pic>
        <p:nvPicPr>
          <p:cNvPr id="5124" name="Picture 4" descr="http://teachers.henrico.k12.va.us/highlandsprings/fravel_d/fravel_site/us11/coloniesquest.midpic2.jpg"/>
          <p:cNvPicPr>
            <a:picLocks noChangeAspect="1" noChangeArrowheads="1"/>
          </p:cNvPicPr>
          <p:nvPr/>
        </p:nvPicPr>
        <p:blipFill>
          <a:blip r:embed="rId2"/>
          <a:srcRect/>
          <a:stretch>
            <a:fillRect/>
          </a:stretch>
        </p:blipFill>
        <p:spPr bwMode="auto">
          <a:xfrm>
            <a:off x="4953000" y="2133600"/>
            <a:ext cx="3810000" cy="273538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1143000"/>
          </a:xfrm>
        </p:spPr>
        <p:txBody>
          <a:bodyPr>
            <a:noAutofit/>
          </a:bodyPr>
          <a:lstStyle/>
          <a:p>
            <a:pPr algn="l"/>
            <a:r>
              <a:rPr lang="en-US" sz="4000" dirty="0" smtClean="0">
                <a:latin typeface="Goudy Stout" pitchFamily="18" charset="0"/>
              </a:rPr>
              <a:t>Mid-</a:t>
            </a:r>
            <a:r>
              <a:rPr lang="en-US" dirty="0" err="1" smtClean="0">
                <a:latin typeface="Goudy Stout" pitchFamily="18" charset="0"/>
              </a:rPr>
              <a:t>atlantic</a:t>
            </a:r>
            <a:r>
              <a:rPr lang="en-US" dirty="0" smtClean="0">
                <a:latin typeface="Goudy Stout" pitchFamily="18" charset="0"/>
              </a:rPr>
              <a:t> </a:t>
            </a:r>
            <a:r>
              <a:rPr lang="en-US" sz="4000" dirty="0" smtClean="0">
                <a:latin typeface="Goudy Stout" pitchFamily="18" charset="0"/>
              </a:rPr>
              <a:t>People </a:t>
            </a:r>
            <a:endParaRPr lang="en-US" sz="4000" dirty="0">
              <a:latin typeface="Goudy Stout" pitchFamily="18" charset="0"/>
            </a:endParaRPr>
          </a:p>
        </p:txBody>
      </p:sp>
      <p:sp>
        <p:nvSpPr>
          <p:cNvPr id="3" name="Content Placeholder 2"/>
          <p:cNvSpPr>
            <a:spLocks noGrp="1"/>
          </p:cNvSpPr>
          <p:nvPr>
            <p:ph idx="1"/>
          </p:nvPr>
        </p:nvSpPr>
        <p:spPr>
          <a:xfrm>
            <a:off x="381000" y="1600200"/>
            <a:ext cx="8229600" cy="4724400"/>
          </a:xfrm>
        </p:spPr>
        <p:txBody>
          <a:bodyPr>
            <a:noAutofit/>
          </a:bodyPr>
          <a:lstStyle/>
          <a:p>
            <a:r>
              <a:rPr lang="en-US" sz="2000" dirty="0" smtClean="0">
                <a:latin typeface="Century Gothic" pitchFamily="34" charset="0"/>
              </a:rPr>
              <a:t>Diversity</a:t>
            </a:r>
          </a:p>
          <a:p>
            <a:pPr lvl="1"/>
            <a:r>
              <a:rPr lang="en-US" sz="2000" dirty="0" smtClean="0">
                <a:latin typeface="Century Gothic" pitchFamily="34" charset="0"/>
              </a:rPr>
              <a:t>People came from all </a:t>
            </a:r>
          </a:p>
          <a:p>
            <a:pPr lvl="1">
              <a:buNone/>
            </a:pPr>
            <a:r>
              <a:rPr lang="en-US" sz="2000" dirty="0" smtClean="0">
                <a:latin typeface="Century Gothic" pitchFamily="34" charset="0"/>
              </a:rPr>
              <a:t>   over to settle here </a:t>
            </a:r>
          </a:p>
          <a:p>
            <a:pPr lvl="1">
              <a:buNone/>
            </a:pPr>
            <a:r>
              <a:rPr lang="en-US" sz="2000" dirty="0" smtClean="0">
                <a:latin typeface="Century Gothic" pitchFamily="34" charset="0"/>
              </a:rPr>
              <a:t>   (Dutch, French, Belgian, Swedish,</a:t>
            </a:r>
          </a:p>
          <a:p>
            <a:pPr lvl="1">
              <a:buNone/>
            </a:pPr>
            <a:r>
              <a:rPr lang="en-US" sz="2000" dirty="0" smtClean="0">
                <a:latin typeface="Century Gothic" pitchFamily="34" charset="0"/>
              </a:rPr>
              <a:t>   English Puritans, Quakers, </a:t>
            </a:r>
          </a:p>
          <a:p>
            <a:pPr lvl="1">
              <a:buNone/>
            </a:pPr>
            <a:r>
              <a:rPr lang="en-US" sz="2000" dirty="0" smtClean="0">
                <a:latin typeface="Century Gothic" pitchFamily="34" charset="0"/>
              </a:rPr>
              <a:t>  German, Irish, Scottish)</a:t>
            </a:r>
          </a:p>
          <a:p>
            <a:r>
              <a:rPr lang="en-US" sz="2000" dirty="0" smtClean="0">
                <a:latin typeface="Century Gothic" pitchFamily="34" charset="0"/>
              </a:rPr>
              <a:t>Immigrants- 	</a:t>
            </a:r>
          </a:p>
          <a:p>
            <a:pPr lvl="1"/>
            <a:r>
              <a:rPr lang="en-US" sz="2000" dirty="0" smtClean="0">
                <a:latin typeface="Century Gothic" pitchFamily="34" charset="0"/>
              </a:rPr>
              <a:t>a person who comes into a country to make a new life</a:t>
            </a:r>
          </a:p>
          <a:p>
            <a:pPr lvl="1"/>
            <a:r>
              <a:rPr lang="en-US" sz="2000" dirty="0" smtClean="0">
                <a:latin typeface="Century Gothic" pitchFamily="34" charset="0"/>
              </a:rPr>
              <a:t>Reasons- escaping war, find religious freedom, better economic opportunities, more freedom</a:t>
            </a:r>
          </a:p>
          <a:p>
            <a:r>
              <a:rPr lang="en-US" sz="2000" dirty="0" smtClean="0">
                <a:latin typeface="Century Gothic" pitchFamily="34" charset="0"/>
              </a:rPr>
              <a:t>Free time-</a:t>
            </a:r>
          </a:p>
          <a:p>
            <a:pPr lvl="1"/>
            <a:r>
              <a:rPr lang="en-US" sz="2000" dirty="0" smtClean="0">
                <a:latin typeface="Century Gothic" pitchFamily="34" charset="0"/>
              </a:rPr>
              <a:t>City- enjoyed  plays, concerts, horse races</a:t>
            </a:r>
          </a:p>
          <a:p>
            <a:pPr lvl="1"/>
            <a:r>
              <a:rPr lang="en-US" sz="2000" dirty="0" smtClean="0">
                <a:latin typeface="Century Gothic" pitchFamily="34" charset="0"/>
              </a:rPr>
              <a:t>rural- barn raisings</a:t>
            </a:r>
          </a:p>
          <a:p>
            <a:r>
              <a:rPr lang="en-US" sz="2000" dirty="0" smtClean="0">
                <a:latin typeface="Century Gothic" pitchFamily="34" charset="0"/>
              </a:rPr>
              <a:t>Famous people of the Mid-Atlantic colonies</a:t>
            </a:r>
          </a:p>
          <a:p>
            <a:pPr lvl="1"/>
            <a:r>
              <a:rPr lang="en-US" sz="1800" dirty="0" smtClean="0">
                <a:latin typeface="Century Gothic" pitchFamily="34" charset="0"/>
              </a:rPr>
              <a:t>William Penn, Benjamin Franklin</a:t>
            </a:r>
          </a:p>
          <a:p>
            <a:pPr lvl="1"/>
            <a:endParaRPr lang="en-US" sz="2000" dirty="0" smtClean="0">
              <a:latin typeface="Century Gothic" pitchFamily="34" charset="0"/>
            </a:endParaRPr>
          </a:p>
          <a:p>
            <a:pPr lvl="1"/>
            <a:endParaRPr lang="en-US" sz="2800" dirty="0" smtClean="0"/>
          </a:p>
          <a:p>
            <a:pPr>
              <a:buNone/>
            </a:pPr>
            <a:endParaRPr lang="en-US" sz="3200" dirty="0" smtClean="0"/>
          </a:p>
        </p:txBody>
      </p:sp>
      <p:pic>
        <p:nvPicPr>
          <p:cNvPr id="4098" name="Picture 2" descr="http://www.let.rug.nl/~usa/images/outlines/image008.jpg"/>
          <p:cNvPicPr>
            <a:picLocks noChangeAspect="1" noChangeArrowheads="1"/>
          </p:cNvPicPr>
          <p:nvPr/>
        </p:nvPicPr>
        <p:blipFill>
          <a:blip r:embed="rId2"/>
          <a:srcRect/>
          <a:stretch>
            <a:fillRect/>
          </a:stretch>
        </p:blipFill>
        <p:spPr bwMode="auto">
          <a:xfrm>
            <a:off x="5181600" y="1112873"/>
            <a:ext cx="3898900" cy="262092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pPr algn="l"/>
            <a:r>
              <a:rPr lang="en-US" sz="4000" dirty="0" smtClean="0">
                <a:latin typeface="Goudy Stout" pitchFamily="18" charset="0"/>
              </a:rPr>
              <a:t>Mid-</a:t>
            </a:r>
            <a:r>
              <a:rPr lang="en-US" sz="4000" dirty="0" err="1" smtClean="0">
                <a:latin typeface="Goudy Stout" pitchFamily="18" charset="0"/>
              </a:rPr>
              <a:t>atlantic</a:t>
            </a:r>
            <a:r>
              <a:rPr lang="en-US" sz="4000" dirty="0" smtClean="0">
                <a:latin typeface="Goudy Stout" pitchFamily="18" charset="0"/>
              </a:rPr>
              <a:t> religion</a:t>
            </a:r>
            <a:endParaRPr lang="en-US" sz="4000" dirty="0">
              <a:latin typeface="Goudy Stout" pitchFamily="18" charset="0"/>
            </a:endParaRPr>
          </a:p>
        </p:txBody>
      </p:sp>
      <p:sp>
        <p:nvSpPr>
          <p:cNvPr id="3" name="Content Placeholder 2"/>
          <p:cNvSpPr>
            <a:spLocks noGrp="1"/>
          </p:cNvSpPr>
          <p:nvPr>
            <p:ph idx="1"/>
          </p:nvPr>
        </p:nvSpPr>
        <p:spPr>
          <a:xfrm>
            <a:off x="457200" y="1828800"/>
            <a:ext cx="8229600" cy="4876800"/>
          </a:xfrm>
        </p:spPr>
        <p:txBody>
          <a:bodyPr>
            <a:normAutofit/>
          </a:bodyPr>
          <a:lstStyle/>
          <a:p>
            <a:r>
              <a:rPr lang="en-US" sz="2000" dirty="0" smtClean="0">
                <a:latin typeface="Century Gothic" pitchFamily="34" charset="0"/>
              </a:rPr>
              <a:t>Quakers-</a:t>
            </a:r>
          </a:p>
          <a:p>
            <a:pPr lvl="1"/>
            <a:r>
              <a:rPr lang="en-US" sz="2000" dirty="0" smtClean="0">
                <a:latin typeface="Century Gothic" pitchFamily="34" charset="0"/>
              </a:rPr>
              <a:t>Believed all people were equal</a:t>
            </a:r>
          </a:p>
          <a:p>
            <a:pPr lvl="1"/>
            <a:r>
              <a:rPr lang="en-US" sz="2000" dirty="0" smtClean="0">
                <a:latin typeface="Century Gothic" pitchFamily="34" charset="0"/>
              </a:rPr>
              <a:t>Refused to fight in wars or swear loyalty to a king or country</a:t>
            </a:r>
          </a:p>
          <a:p>
            <a:pPr lvl="1"/>
            <a:r>
              <a:rPr lang="en-US" sz="2000" dirty="0" smtClean="0">
                <a:latin typeface="Century Gothic" pitchFamily="34" charset="0"/>
              </a:rPr>
              <a:t>A.k.a. the Society of Friends</a:t>
            </a:r>
          </a:p>
          <a:p>
            <a:pPr lvl="1"/>
            <a:r>
              <a:rPr lang="en-US" sz="2000" dirty="0" smtClean="0">
                <a:latin typeface="Century Gothic" pitchFamily="34" charset="0"/>
              </a:rPr>
              <a:t>Treated Native Americans with justice and fairness</a:t>
            </a:r>
          </a:p>
          <a:p>
            <a:r>
              <a:rPr lang="en-US" sz="2000" dirty="0" smtClean="0">
                <a:latin typeface="Century Gothic" pitchFamily="34" charset="0"/>
              </a:rPr>
              <a:t>The Great Awakening</a:t>
            </a:r>
          </a:p>
          <a:p>
            <a:pPr lvl="1"/>
            <a:r>
              <a:rPr lang="en-US" sz="2000" dirty="0" smtClean="0">
                <a:latin typeface="Century Gothic" pitchFamily="34" charset="0"/>
              </a:rPr>
              <a:t>Religious movement that  renewed peoples’ interest in </a:t>
            </a:r>
          </a:p>
          <a:p>
            <a:pPr lvl="1">
              <a:buNone/>
            </a:pPr>
            <a:r>
              <a:rPr lang="en-US" sz="2000" dirty="0" smtClean="0">
                <a:latin typeface="Century Gothic" pitchFamily="34" charset="0"/>
              </a:rPr>
              <a:t>   religion</a:t>
            </a:r>
          </a:p>
          <a:p>
            <a:pPr lvl="1"/>
            <a:r>
              <a:rPr lang="en-US" sz="2000" dirty="0" smtClean="0">
                <a:latin typeface="Century Gothic" pitchFamily="34" charset="0"/>
              </a:rPr>
              <a:t>More toleration of religious differences</a:t>
            </a:r>
          </a:p>
          <a:p>
            <a:r>
              <a:rPr lang="en-US" sz="2000" dirty="0" smtClean="0">
                <a:latin typeface="Century Gothic" pitchFamily="34" charset="0"/>
              </a:rPr>
              <a:t>Many different kinds of churches</a:t>
            </a:r>
          </a:p>
          <a:p>
            <a:r>
              <a:rPr lang="en-US" sz="2000" dirty="0" smtClean="0">
                <a:latin typeface="Century Gothic" pitchFamily="34" charset="0"/>
              </a:rPr>
              <a:t>Religion was a part of social life as well</a:t>
            </a:r>
          </a:p>
          <a:p>
            <a:r>
              <a:rPr lang="en-US" sz="2000" dirty="0" smtClean="0">
                <a:latin typeface="Century Gothic" pitchFamily="34" charset="0"/>
              </a:rPr>
              <a:t>Religion helped people see that slavery</a:t>
            </a:r>
          </a:p>
          <a:p>
            <a:pPr>
              <a:buNone/>
            </a:pPr>
            <a:r>
              <a:rPr lang="en-US" sz="2000" dirty="0" smtClean="0">
                <a:latin typeface="Century Gothic" pitchFamily="34" charset="0"/>
              </a:rPr>
              <a:t>	was wrong</a:t>
            </a:r>
          </a:p>
          <a:p>
            <a:pPr lvl="1"/>
            <a:endParaRPr lang="en-US" sz="2000" dirty="0" smtClean="0">
              <a:latin typeface="Century Gothic" pitchFamily="34" charset="0"/>
            </a:endParaRPr>
          </a:p>
        </p:txBody>
      </p:sp>
      <p:pic>
        <p:nvPicPr>
          <p:cNvPr id="3074" name="Picture 2" descr="http://trochwiki.wikispaces.com/file/view/ColonialQuakers.jpg"/>
          <p:cNvPicPr>
            <a:picLocks noChangeAspect="1" noChangeArrowheads="1"/>
          </p:cNvPicPr>
          <p:nvPr/>
        </p:nvPicPr>
        <p:blipFill>
          <a:blip r:embed="rId2"/>
          <a:srcRect/>
          <a:stretch>
            <a:fillRect/>
          </a:stretch>
        </p:blipFill>
        <p:spPr bwMode="auto">
          <a:xfrm>
            <a:off x="6007100" y="4648200"/>
            <a:ext cx="3136900" cy="202643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US" sz="4000" dirty="0" smtClean="0">
                <a:latin typeface="Goudy Stout" pitchFamily="18" charset="0"/>
              </a:rPr>
              <a:t>Mid-Atlantic-Economy</a:t>
            </a:r>
            <a:endParaRPr lang="en-US" sz="4000" dirty="0">
              <a:latin typeface="Goudy Stout" pitchFamily="18" charset="0"/>
            </a:endParaRPr>
          </a:p>
        </p:txBody>
      </p:sp>
      <p:sp>
        <p:nvSpPr>
          <p:cNvPr id="3" name="Content Placeholder 2"/>
          <p:cNvSpPr>
            <a:spLocks noGrp="1"/>
          </p:cNvSpPr>
          <p:nvPr>
            <p:ph idx="1"/>
          </p:nvPr>
        </p:nvSpPr>
        <p:spPr>
          <a:xfrm>
            <a:off x="457200" y="1828800"/>
            <a:ext cx="8229600" cy="4876800"/>
          </a:xfrm>
        </p:spPr>
        <p:txBody>
          <a:bodyPr>
            <a:normAutofit lnSpcReduction="10000"/>
          </a:bodyPr>
          <a:lstStyle/>
          <a:p>
            <a:r>
              <a:rPr lang="en-US" dirty="0" smtClean="0">
                <a:latin typeface="Century Gothic" pitchFamily="34" charset="0"/>
              </a:rPr>
              <a:t>Crops</a:t>
            </a:r>
          </a:p>
          <a:p>
            <a:pPr lvl="1"/>
            <a:r>
              <a:rPr lang="en-US" dirty="0" smtClean="0">
                <a:latin typeface="Century Gothic" pitchFamily="34" charset="0"/>
              </a:rPr>
              <a:t>Wheat, corn, rye</a:t>
            </a:r>
          </a:p>
          <a:p>
            <a:r>
              <a:rPr lang="en-US" dirty="0" smtClean="0">
                <a:latin typeface="Century Gothic" pitchFamily="34" charset="0"/>
              </a:rPr>
              <a:t>Livestock</a:t>
            </a:r>
          </a:p>
          <a:p>
            <a:pPr lvl="1"/>
            <a:r>
              <a:rPr lang="en-US" dirty="0" smtClean="0">
                <a:latin typeface="Century Gothic" pitchFamily="34" charset="0"/>
              </a:rPr>
              <a:t>Dairy cows, pigs</a:t>
            </a:r>
          </a:p>
          <a:p>
            <a:r>
              <a:rPr lang="en-US" dirty="0" smtClean="0">
                <a:latin typeface="Century Gothic" pitchFamily="34" charset="0"/>
              </a:rPr>
              <a:t>Trade</a:t>
            </a:r>
          </a:p>
          <a:p>
            <a:pPr lvl="1"/>
            <a:r>
              <a:rPr lang="en-US" dirty="0" smtClean="0">
                <a:latin typeface="Century Gothic" pitchFamily="34" charset="0"/>
              </a:rPr>
              <a:t>Livestock, crops</a:t>
            </a:r>
          </a:p>
          <a:p>
            <a:r>
              <a:rPr lang="en-US" dirty="0" smtClean="0">
                <a:latin typeface="Century Gothic" pitchFamily="34" charset="0"/>
              </a:rPr>
              <a:t>What was in the market town?</a:t>
            </a:r>
          </a:p>
          <a:p>
            <a:pPr lvl="1"/>
            <a:r>
              <a:rPr lang="en-US" dirty="0" smtClean="0">
                <a:latin typeface="Century Gothic" pitchFamily="34" charset="0"/>
              </a:rPr>
              <a:t>Gristmill- grinds grains into flour</a:t>
            </a:r>
          </a:p>
          <a:p>
            <a:pPr lvl="1"/>
            <a:r>
              <a:rPr lang="en-US" dirty="0" smtClean="0">
                <a:latin typeface="Century Gothic" pitchFamily="34" charset="0"/>
              </a:rPr>
              <a:t>Lumber mill</a:t>
            </a:r>
          </a:p>
          <a:p>
            <a:pPr lvl="1"/>
            <a:r>
              <a:rPr lang="en-US" dirty="0" smtClean="0">
                <a:latin typeface="Century Gothic" pitchFamily="34" charset="0"/>
              </a:rPr>
              <a:t>General store- items they couldn’t</a:t>
            </a:r>
          </a:p>
          <a:p>
            <a:pPr lvl="1">
              <a:buNone/>
            </a:pPr>
            <a:r>
              <a:rPr lang="en-US" dirty="0" smtClean="0">
                <a:latin typeface="Century Gothic" pitchFamily="34" charset="0"/>
              </a:rPr>
              <a:t> trade for like buttons, iron tools, shoes, paint</a:t>
            </a:r>
          </a:p>
          <a:p>
            <a:pPr lvl="1"/>
            <a:endParaRPr lang="en-US" dirty="0"/>
          </a:p>
        </p:txBody>
      </p:sp>
      <p:pic>
        <p:nvPicPr>
          <p:cNvPr id="2052" name="Picture 4" descr="http://www.blackbookcooking.com/assets/images/knowledgebase/ingredients/grains/wheat_243661.jpg"/>
          <p:cNvPicPr>
            <a:picLocks noChangeAspect="1" noChangeArrowheads="1"/>
          </p:cNvPicPr>
          <p:nvPr/>
        </p:nvPicPr>
        <p:blipFill>
          <a:blip r:embed="rId3"/>
          <a:srcRect/>
          <a:stretch>
            <a:fillRect/>
          </a:stretch>
        </p:blipFill>
        <p:spPr bwMode="auto">
          <a:xfrm>
            <a:off x="4038600" y="2286000"/>
            <a:ext cx="1905000" cy="1905000"/>
          </a:xfrm>
          <a:prstGeom prst="rect">
            <a:avLst/>
          </a:prstGeom>
          <a:noFill/>
        </p:spPr>
      </p:pic>
      <p:pic>
        <p:nvPicPr>
          <p:cNvPr id="2054" name="Picture 6" descr="http://www.waterfootprint.org/images/gallery/original/wheat.jpg"/>
          <p:cNvPicPr>
            <a:picLocks noChangeAspect="1" noChangeArrowheads="1"/>
          </p:cNvPicPr>
          <p:nvPr/>
        </p:nvPicPr>
        <p:blipFill>
          <a:blip r:embed="rId4"/>
          <a:srcRect/>
          <a:stretch>
            <a:fillRect/>
          </a:stretch>
        </p:blipFill>
        <p:spPr bwMode="auto">
          <a:xfrm>
            <a:off x="5105400" y="1295400"/>
            <a:ext cx="1981200" cy="1485900"/>
          </a:xfrm>
          <a:prstGeom prst="rect">
            <a:avLst/>
          </a:prstGeom>
          <a:noFill/>
        </p:spPr>
      </p:pic>
      <p:pic>
        <p:nvPicPr>
          <p:cNvPr id="2056" name="Picture 8" descr="http://teachers.henrico.k12.va.us/highlandsprings/fravel_d/fravel_site/us11/coloniesquest.econmap.jpg"/>
          <p:cNvPicPr>
            <a:picLocks noChangeAspect="1" noChangeArrowheads="1"/>
          </p:cNvPicPr>
          <p:nvPr/>
        </p:nvPicPr>
        <p:blipFill>
          <a:blip r:embed="rId5"/>
          <a:srcRect/>
          <a:stretch>
            <a:fillRect/>
          </a:stretch>
        </p:blipFill>
        <p:spPr bwMode="auto">
          <a:xfrm>
            <a:off x="6705600" y="2590800"/>
            <a:ext cx="2438400" cy="333773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pPr algn="l"/>
            <a:r>
              <a:rPr lang="en-US" sz="4000" dirty="0" smtClean="0">
                <a:latin typeface="Goudy Stout" pitchFamily="18" charset="0"/>
              </a:rPr>
              <a:t>Mid-Atlantic-Economy</a:t>
            </a:r>
            <a:endParaRPr lang="en-US" sz="4000" dirty="0">
              <a:latin typeface="Goudy Stout" pitchFamily="18" charset="0"/>
            </a:endParaRPr>
          </a:p>
        </p:txBody>
      </p:sp>
      <p:sp>
        <p:nvSpPr>
          <p:cNvPr id="3" name="Content Placeholder 2"/>
          <p:cNvSpPr>
            <a:spLocks noGrp="1"/>
          </p:cNvSpPr>
          <p:nvPr>
            <p:ph idx="1"/>
          </p:nvPr>
        </p:nvSpPr>
        <p:spPr>
          <a:xfrm>
            <a:off x="457200" y="1600200"/>
            <a:ext cx="8229600" cy="5029200"/>
          </a:xfrm>
        </p:spPr>
        <p:txBody>
          <a:bodyPr>
            <a:noAutofit/>
          </a:bodyPr>
          <a:lstStyle/>
          <a:p>
            <a:r>
              <a:rPr lang="en-US" sz="2000" dirty="0" smtClean="0">
                <a:latin typeface="Century Gothic" pitchFamily="34" charset="0"/>
              </a:rPr>
              <a:t>Port Cities-  Major trade center for the Mid-Atlantic colonies</a:t>
            </a:r>
          </a:p>
          <a:p>
            <a:pPr lvl="1"/>
            <a:r>
              <a:rPr lang="en-US" sz="1800" dirty="0" smtClean="0">
                <a:latin typeface="Century Gothic" pitchFamily="34" charset="0"/>
              </a:rPr>
              <a:t>New York City- one of the most important port cities off the Hudson River.  Farmers, fur traders, and lumber workers could float their goods down the river to New York City and the port’s harbor was a good place for boats to dock.  NYC was the second busiest port in the colonies</a:t>
            </a:r>
          </a:p>
          <a:p>
            <a:pPr lvl="1"/>
            <a:r>
              <a:rPr lang="en-US" sz="1800" dirty="0" err="1" smtClean="0">
                <a:latin typeface="Century Gothic" pitchFamily="34" charset="0"/>
              </a:rPr>
              <a:t>Philidelphia</a:t>
            </a:r>
            <a:r>
              <a:rPr lang="en-US" sz="1800" dirty="0" smtClean="0">
                <a:latin typeface="Century Gothic" pitchFamily="34" charset="0"/>
              </a:rPr>
              <a:t>-  this was the busiest port in the colonies, built on the Delaware river.  Farmers, merchants, and traders in Pennsylvania, New Jersey, and Delaware depended on this port because they sent goods or crops to the merchants here</a:t>
            </a:r>
          </a:p>
          <a:p>
            <a:r>
              <a:rPr lang="en-US" sz="2000" dirty="0" smtClean="0">
                <a:latin typeface="Century Gothic" pitchFamily="34" charset="0"/>
              </a:rPr>
              <a:t>Imports and Exports</a:t>
            </a:r>
          </a:p>
          <a:p>
            <a:pPr lvl="1"/>
            <a:r>
              <a:rPr lang="en-US" sz="1800" dirty="0" smtClean="0">
                <a:latin typeface="Century Gothic" pitchFamily="34" charset="0"/>
              </a:rPr>
              <a:t>Most all trade was between England and other English colonies</a:t>
            </a:r>
          </a:p>
          <a:p>
            <a:pPr lvl="1"/>
            <a:r>
              <a:rPr lang="en-US" sz="1800" dirty="0" smtClean="0">
                <a:latin typeface="Century Gothic" pitchFamily="34" charset="0"/>
              </a:rPr>
              <a:t>New England and the Mid-Atlantic exported many of the same products, except the Mid-Atlantic exported more wheat and grain </a:t>
            </a:r>
          </a:p>
          <a:p>
            <a:pPr lvl="1"/>
            <a:r>
              <a:rPr lang="en-US" sz="1800" dirty="0" smtClean="0">
                <a:latin typeface="Century Gothic" pitchFamily="34" charset="0"/>
              </a:rPr>
              <a:t>Most imports to the Mid-Atlantic came from England.  Ships brought furniture, tea, gunpowder, medicines, and metal.  Some ships carried enslaved Africans.  Most of these people were made to work as </a:t>
            </a:r>
            <a:r>
              <a:rPr lang="en-US" sz="1800" dirty="0" err="1" smtClean="0">
                <a:latin typeface="Century Gothic" pitchFamily="34" charset="0"/>
              </a:rPr>
              <a:t>craftworkers</a:t>
            </a:r>
            <a:r>
              <a:rPr lang="en-US" sz="1800" dirty="0" smtClean="0">
                <a:latin typeface="Century Gothic" pitchFamily="34" charset="0"/>
              </a:rPr>
              <a:t> or servants.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09600"/>
            <a:ext cx="8229600" cy="1143000"/>
          </a:xfrm>
        </p:spPr>
        <p:txBody>
          <a:bodyPr>
            <a:noAutofit/>
          </a:bodyPr>
          <a:lstStyle/>
          <a:p>
            <a:pPr algn="l"/>
            <a:r>
              <a:rPr lang="en-US" sz="4000" dirty="0" smtClean="0">
                <a:latin typeface="Goudy Stout" pitchFamily="18" charset="0"/>
              </a:rPr>
              <a:t>Mid-Atlantic-Colonial Jobs</a:t>
            </a:r>
            <a:endParaRPr lang="en-US" sz="4000" dirty="0">
              <a:latin typeface="Goudy Stout" pitchFamily="18" charset="0"/>
            </a:endParaRPr>
          </a:p>
        </p:txBody>
      </p:sp>
      <p:sp>
        <p:nvSpPr>
          <p:cNvPr id="3" name="Content Placeholder 2"/>
          <p:cNvSpPr>
            <a:spLocks noGrp="1"/>
          </p:cNvSpPr>
          <p:nvPr>
            <p:ph idx="1"/>
          </p:nvPr>
        </p:nvSpPr>
        <p:spPr>
          <a:xfrm>
            <a:off x="457200" y="1600200"/>
            <a:ext cx="8458200" cy="5029200"/>
          </a:xfrm>
        </p:spPr>
        <p:txBody>
          <a:bodyPr>
            <a:noAutofit/>
          </a:bodyPr>
          <a:lstStyle/>
          <a:p>
            <a:r>
              <a:rPr lang="en-US" sz="2000" dirty="0" smtClean="0">
                <a:latin typeface="Century Gothic" pitchFamily="34" charset="0"/>
              </a:rPr>
              <a:t>artisans= </a:t>
            </a:r>
            <a:r>
              <a:rPr lang="en-US" sz="2000" dirty="0" err="1" smtClean="0">
                <a:latin typeface="Century Gothic" pitchFamily="34" charset="0"/>
              </a:rPr>
              <a:t>craftworkers</a:t>
            </a:r>
            <a:endParaRPr lang="en-US" sz="2000" dirty="0" smtClean="0">
              <a:latin typeface="Century Gothic" pitchFamily="34" charset="0"/>
            </a:endParaRPr>
          </a:p>
          <a:p>
            <a:pPr lvl="1"/>
            <a:r>
              <a:rPr lang="en-US" sz="1800" dirty="0" smtClean="0">
                <a:latin typeface="Century Gothic" pitchFamily="34" charset="0"/>
              </a:rPr>
              <a:t>Artisans often came as indentured servants</a:t>
            </a:r>
          </a:p>
          <a:p>
            <a:pPr lvl="1"/>
            <a:r>
              <a:rPr lang="en-US" sz="1800" dirty="0" smtClean="0">
                <a:latin typeface="Century Gothic" pitchFamily="34" charset="0"/>
              </a:rPr>
              <a:t>Blacksmiths- used iron to form </a:t>
            </a:r>
            <a:r>
              <a:rPr lang="en-US" sz="1800" dirty="0" err="1" smtClean="0">
                <a:latin typeface="Century Gothic" pitchFamily="34" charset="0"/>
              </a:rPr>
              <a:t>horeshoes</a:t>
            </a:r>
            <a:r>
              <a:rPr lang="en-US" sz="1800" dirty="0" smtClean="0">
                <a:latin typeface="Century Gothic" pitchFamily="34" charset="0"/>
              </a:rPr>
              <a:t> and tools</a:t>
            </a:r>
          </a:p>
          <a:p>
            <a:pPr lvl="1"/>
            <a:r>
              <a:rPr lang="en-US" sz="1800" dirty="0" smtClean="0">
                <a:latin typeface="Century Gothic" pitchFamily="34" charset="0"/>
              </a:rPr>
              <a:t>Coopers- made barrels out of wood</a:t>
            </a:r>
          </a:p>
          <a:p>
            <a:pPr lvl="1"/>
            <a:r>
              <a:rPr lang="en-US" sz="1800" dirty="0" smtClean="0">
                <a:latin typeface="Century Gothic" pitchFamily="34" charset="0"/>
              </a:rPr>
              <a:t>Carpenters- used wood to build houses and ships</a:t>
            </a:r>
          </a:p>
          <a:p>
            <a:pPr lvl="1"/>
            <a:r>
              <a:rPr lang="en-US" sz="1800" dirty="0" smtClean="0">
                <a:latin typeface="Century Gothic" pitchFamily="34" charset="0"/>
              </a:rPr>
              <a:t>Bricklayers- worked with stone and clay to pave streets and raise buildings</a:t>
            </a:r>
          </a:p>
          <a:p>
            <a:r>
              <a:rPr lang="en-US" sz="2000" dirty="0" smtClean="0">
                <a:latin typeface="Century Gothic" pitchFamily="34" charset="0"/>
              </a:rPr>
              <a:t>Apprentice= a young person who lived and worked with a family for several years to learn a skill</a:t>
            </a:r>
          </a:p>
          <a:p>
            <a:pPr lvl="1"/>
            <a:r>
              <a:rPr lang="en-US" sz="1800" dirty="0" smtClean="0">
                <a:latin typeface="Century Gothic" pitchFamily="34" charset="0"/>
              </a:rPr>
              <a:t>Practiced by men</a:t>
            </a:r>
          </a:p>
          <a:p>
            <a:pPr lvl="1"/>
            <a:r>
              <a:rPr lang="en-US" sz="1800" dirty="0" smtClean="0">
                <a:latin typeface="Century Gothic" pitchFamily="34" charset="0"/>
              </a:rPr>
              <a:t>Could later become a journeyman and earn a living and then a master</a:t>
            </a:r>
            <a:endParaRPr lang="en-US" sz="2000" dirty="0" smtClean="0">
              <a:latin typeface="Century Gothic" pitchFamily="34" charset="0"/>
            </a:endParaRPr>
          </a:p>
          <a:p>
            <a:r>
              <a:rPr lang="en-US" sz="2000" dirty="0" smtClean="0">
                <a:latin typeface="Century Gothic" pitchFamily="34" charset="0"/>
              </a:rPr>
              <a:t>Women and girls had fewer chances to work outside the home</a:t>
            </a:r>
          </a:p>
          <a:p>
            <a:pPr lvl="1"/>
            <a:r>
              <a:rPr lang="en-US" sz="1800" dirty="0" smtClean="0">
                <a:latin typeface="Century Gothic" pitchFamily="34" charset="0"/>
              </a:rPr>
              <a:t>Few women owned property or businesses- the husband was the owner of everything</a:t>
            </a:r>
          </a:p>
          <a:p>
            <a:pPr lvl="1"/>
            <a:r>
              <a:rPr lang="en-US" sz="1800" dirty="0" smtClean="0">
                <a:latin typeface="Century Gothic" pitchFamily="34" charset="0"/>
              </a:rPr>
              <a:t>Sometimes if a woman’s husband died, then she could run his business</a:t>
            </a:r>
          </a:p>
        </p:txBody>
      </p:sp>
      <p:pic>
        <p:nvPicPr>
          <p:cNvPr id="1028" name="Picture 4" descr="http://crystalbureau.tripod.com/sitebuildercontent/sitebuilderpictures/cooper1.jpg"/>
          <p:cNvPicPr>
            <a:picLocks noChangeAspect="1" noChangeArrowheads="1"/>
          </p:cNvPicPr>
          <p:nvPr/>
        </p:nvPicPr>
        <p:blipFill>
          <a:blip r:embed="rId2"/>
          <a:srcRect/>
          <a:stretch>
            <a:fillRect/>
          </a:stretch>
        </p:blipFill>
        <p:spPr bwMode="auto">
          <a:xfrm>
            <a:off x="7391400" y="1524000"/>
            <a:ext cx="1569051" cy="1752600"/>
          </a:xfrm>
          <a:prstGeom prst="rect">
            <a:avLst/>
          </a:prstGeom>
          <a:noFill/>
        </p:spPr>
      </p:pic>
      <p:pic>
        <p:nvPicPr>
          <p:cNvPr id="6" name="Picture 2" descr="http://www.luckymojo.com/horseshoe.gif"/>
          <p:cNvPicPr>
            <a:picLocks noChangeAspect="1" noChangeArrowheads="1"/>
          </p:cNvPicPr>
          <p:nvPr/>
        </p:nvPicPr>
        <p:blipFill>
          <a:blip r:embed="rId3"/>
          <a:srcRect/>
          <a:stretch>
            <a:fillRect/>
          </a:stretch>
        </p:blipFill>
        <p:spPr bwMode="auto">
          <a:xfrm rot="1544059">
            <a:off x="7618640" y="214661"/>
            <a:ext cx="1296863" cy="1348737"/>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1541</TotalTime>
  <Words>553</Words>
  <Application>Microsoft Office PowerPoint</Application>
  <PresentationFormat>On-screen Show (4:3)</PresentationFormat>
  <Paragraphs>83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The  Mid-Atlantic Colonies</vt:lpstr>
      <vt:lpstr>Mid-Atlantic Colonies</vt:lpstr>
      <vt:lpstr>Mid-atlantic Geography</vt:lpstr>
      <vt:lpstr>Mid-atlantic People </vt:lpstr>
      <vt:lpstr>Mid-atlantic religion</vt:lpstr>
      <vt:lpstr>Mid-Atlantic-Economy</vt:lpstr>
      <vt:lpstr>Mid-Atlantic-Economy</vt:lpstr>
      <vt:lpstr>Mid-Atlantic-Colonial Jobs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England Colonies</dc:title>
  <dc:creator>Amanda</dc:creator>
  <cp:lastModifiedBy>Totten, Kelley</cp:lastModifiedBy>
  <cp:revision>80</cp:revision>
  <dcterms:created xsi:type="dcterms:W3CDTF">2011-11-09T01:40:34Z</dcterms:created>
  <dcterms:modified xsi:type="dcterms:W3CDTF">2013-12-02T20:25:36Z</dcterms:modified>
</cp:coreProperties>
</file>